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70" r:id="rId2"/>
    <p:sldId id="263" r:id="rId3"/>
    <p:sldId id="271" r:id="rId4"/>
    <p:sldId id="272" r:id="rId5"/>
    <p:sldId id="273" r:id="rId6"/>
    <p:sldId id="274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7ED35-ED46-4A40-BCCA-60B1EC4C6FBA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31AC2-B2CC-4783-817F-F23DE8A9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4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B381D-0823-4B76-8F7A-0EF1A2839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682B6B-7844-47AD-A03E-F0535A5BC5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98BC8-5801-4EA9-9CF0-62A385FB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C201-0923-4100-BD89-588B61CA2EBB}" type="datetime1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33852-2CD4-4CC9-9656-C6928A71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718A1-CF98-4793-8AA4-3207A9BA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1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77A12-CB98-43CA-83F4-4463BBF6B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F473C7-1FDE-4894-9E4D-9C07C1959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7FB61-93C0-47AB-B073-CA249F7FF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154C6-FDEE-4AB3-B81C-884493954380}" type="datetime1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B5E5C-9816-476B-933B-35A603083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41A84-A0D2-4F11-9AF3-48606CA38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0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FD7161-9B8D-4DE2-805D-9D8784FDAF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DBF4E8-0DB5-4301-B4EA-ACF5DE873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78DBF-DE39-4585-AB5E-0F172DDB8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FAE9-E263-4CB9-BB58-38C942BB9281}" type="datetime1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559D6-6225-4E0F-8C10-FA4CCE27A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87405-5EA0-4688-A386-3B4EAF377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8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2721-FB49-4596-9449-CCADD2BD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5F1DE-F987-4CCB-9388-8D1440A5F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51C70-9162-4D04-91FC-AB7B46C37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6311F-3BF5-4881-B4CD-D38149C1AD2D}" type="datetime1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44C18-13AC-42F4-98A1-1A9C42F0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48EA5-B34A-4AB2-9BFD-E2DA3B3AE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3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4966-D81D-455F-BA45-C3A98CAB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74CF2-E376-4174-9F28-025141F06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B4B47-0FD5-486D-964E-F980F9E5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7DFF2-5BDE-41EA-AA6A-1254D1015C37}" type="datetime1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ACCFB-30A9-43BF-A113-E5E53F567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37DA5-D6B2-4782-A877-0668BA6E9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6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240D-25AB-4FFF-92A2-55E1679F7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8DB53-113B-48D2-BDE2-C5ABAC52A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63320-7008-4775-B9C1-40A8A9711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ECCE7-3CCC-4182-B502-D2FAD8AA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83C11-4B1F-488D-BA85-EAE7D1AD8C5E}" type="datetime1">
              <a:rPr lang="en-US" smtClean="0"/>
              <a:t>9/9/2020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8A981-3145-4651-A75E-4434A34A3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FBE66A-22A5-4999-A1C8-D2EBA9F5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8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25841-75E1-43EF-97ED-C42EEEBA7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3B42A-AAF7-4129-9B88-8AF3AFAC7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CAE1A-5237-4617-AEE6-1344FC558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5BD787-8BC4-433D-8F75-DADBF1360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CF6E8-F312-494D-AB15-4279EBE7B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B7C2F7-1E4B-44D7-B2DA-DA36CCC65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4F8CD-2E68-4CA9-AC0C-D7890452482A}" type="datetime1">
              <a:rPr lang="en-US" smtClean="0"/>
              <a:t>9/9/2020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519924-20C6-4E61-9F02-E11F02803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7E0AE-AE6C-4CF1-99DA-B06A05007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38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03B2-E4BA-4F57-8D97-09B294D3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55771C-55A1-4DDC-BCE1-6316E2A98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A6623-313D-498C-A62D-8E918D9FC1F6}" type="datetime1">
              <a:rPr lang="en-US" smtClean="0"/>
              <a:t>9/9/2020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D0551B-8F82-4F9A-A07D-10491E66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00EC2-63FB-458C-B8ED-40C87B53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89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C88F66-4B12-4BF9-8CA2-4509EC8B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444D-6069-4FFC-932A-3CC5850C826F}" type="datetime1">
              <a:rPr lang="en-US" smtClean="0"/>
              <a:t>9/9/2020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594E04-7485-40DA-A53A-EBF8AEEB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42F8C-D757-4CB6-AF79-5D2A18CA9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1D2C-C9C0-4C62-87ED-F30C5919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03914-A609-4C02-9F47-59C397CAC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2DE79-34C9-497B-B1FF-C32C773EF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EDA7A-0A17-4DA7-841B-85A1AEA2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F903F-0809-4721-A4E7-BFAF2254EED0}" type="datetime1">
              <a:rPr lang="en-US" smtClean="0"/>
              <a:t>9/9/2020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FF2E-ED47-4085-B15C-6084CEA2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BEB22-9477-4DD4-A7E6-D1C98C657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9FE2-A379-438F-B5A5-48F8512B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F956B2-A56A-4D1F-A4DE-3DFF90AFA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8F082-8FB4-4FF9-B3B8-7EB18F200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6347E-3E36-4776-A1AA-77DBBF57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BF178-D7EA-4AAF-9063-7FE74D4E12E7}" type="datetime1">
              <a:rPr lang="en-US" smtClean="0"/>
              <a:t>9/9/2020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D85C6-A559-4787-8118-6D138A164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45BBF-7529-40C4-B41A-3689538C4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7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124F5-4863-4981-978B-3F5A12259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F8709-D4EA-4B4F-9C72-9DD737974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E45FD-DA57-4C5C-9801-93DEC0A26A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BE154-1A57-4175-83CA-23E490FA41CF}" type="datetime1">
              <a:rPr lang="en-US" smtClean="0"/>
              <a:t>9/9/2020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09F65-D7B7-492C-998F-EF6A876F4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0DAD7-7945-4FAF-8212-C29B8EFD2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4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F1296-C9DF-440A-9AF6-BA0CE8478A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EB701-09C1-483C-BF08-81A0E42C45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all about words, their arrangement and their meaning</a:t>
            </a:r>
          </a:p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 branch of AI that tries to </a:t>
            </a:r>
            <a:r>
              <a:rPr lang="en-US" dirty="0">
                <a:solidFill>
                  <a:srgbClr val="FF0000"/>
                </a:solidFill>
                <a:latin typeface="Forte" panose="03060902040502070203" pitchFamily="66" charset="0"/>
              </a:rPr>
              <a:t>emulate/understand</a:t>
            </a:r>
            <a:r>
              <a:rPr lang="en-US" dirty="0">
                <a:latin typeface="Forte" panose="03060902040502070203" pitchFamily="66" charset="0"/>
              </a:rPr>
              <a:t> the way a human speaks to another human</a:t>
            </a:r>
          </a:p>
          <a:p>
            <a:r>
              <a:rPr lang="en-US" dirty="0"/>
              <a:t>-Lecture 9 is about Feature extraction from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C004F-3FD4-4277-AA48-BA6EC8A0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CDA429C-5547-41D4-8CCD-F58E5F6DAC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94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96"/>
    </mc:Choice>
    <mc:Fallback xmlns="">
      <p:transition spd="slow" advTm="12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BoW</a:t>
            </a:r>
            <a:r>
              <a:rPr lang="en-US" dirty="0"/>
              <a:t> (Bag of Words) feature representation</a:t>
            </a:r>
            <a:br>
              <a:rPr lang="en-US" dirty="0"/>
            </a:br>
            <a:r>
              <a:rPr lang="en-US" dirty="0"/>
              <a:t>-</a:t>
            </a:r>
            <a:r>
              <a:rPr lang="en-US" sz="2800" dirty="0">
                <a:solidFill>
                  <a:srgbClr val="FF0000"/>
                </a:solidFill>
              </a:rPr>
              <a:t>One-hot encoding, TF, TF-IDF (3 TYPES OF </a:t>
            </a:r>
            <a:r>
              <a:rPr lang="en-US" sz="2800" dirty="0" err="1">
                <a:solidFill>
                  <a:srgbClr val="FF0000"/>
                </a:solidFill>
              </a:rPr>
              <a:t>BoW</a:t>
            </a:r>
            <a:r>
              <a:rPr lang="en-US" sz="2800" dirty="0">
                <a:solidFill>
                  <a:srgbClr val="FF0000"/>
                </a:solidFill>
              </a:rPr>
              <a:t> feature vectors)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Consider a text document. (INPUT) </a:t>
            </a:r>
          </a:p>
          <a:p>
            <a:r>
              <a:rPr lang="en-US" dirty="0"/>
              <a:t>Your dataset contains lot of such documents </a:t>
            </a:r>
          </a:p>
          <a:p>
            <a:r>
              <a:rPr lang="en-US" dirty="0"/>
              <a:t>Task: Construct a feature vector for each document</a:t>
            </a:r>
          </a:p>
          <a:p>
            <a:r>
              <a:rPr lang="en-US" dirty="0"/>
              <a:t>After tokenization and </a:t>
            </a:r>
            <a:r>
              <a:rPr lang="en-US" dirty="0" err="1"/>
              <a:t>stopword</a:t>
            </a:r>
            <a:r>
              <a:rPr lang="en-US" dirty="0"/>
              <a:t> removal we obtain keywords from a document.</a:t>
            </a:r>
          </a:p>
          <a:p>
            <a:r>
              <a:rPr lang="en-US" dirty="0"/>
              <a:t>Repeat for all documents</a:t>
            </a:r>
          </a:p>
          <a:p>
            <a:r>
              <a:rPr lang="en-US" dirty="0"/>
              <a:t>Collect all the keywords from all documents (with no repetitions)</a:t>
            </a:r>
          </a:p>
          <a:p>
            <a:r>
              <a:rPr lang="en-US" dirty="0"/>
              <a:t>Arrange the keywords along columns and documents along rows</a:t>
            </a:r>
          </a:p>
          <a:p>
            <a:r>
              <a:rPr lang="en-US" dirty="0"/>
              <a:t>Each row is a </a:t>
            </a:r>
            <a:r>
              <a:rPr lang="en-US" dirty="0" err="1"/>
              <a:t>BoW</a:t>
            </a:r>
            <a:r>
              <a:rPr lang="en-US" dirty="0"/>
              <a:t> representation for a document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20E3C2B-A72B-4335-B27F-3135AA27E8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390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367"/>
    </mc:Choice>
    <mc:Fallback>
      <p:transition spd="slow" advTm="222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One-hot encoding feature vector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Binary features 0 or 1</a:t>
            </a:r>
          </a:p>
          <a:p>
            <a:r>
              <a:rPr lang="en-US" dirty="0"/>
              <a:t>Document x Keyword matrix </a:t>
            </a:r>
          </a:p>
          <a:p>
            <a:r>
              <a:rPr lang="en-US" dirty="0"/>
              <a:t>Each cell in this matrix contains either:</a:t>
            </a:r>
          </a:p>
          <a:p>
            <a:r>
              <a:rPr lang="en-US" dirty="0"/>
              <a:t>0 (keyword </a:t>
            </a:r>
            <a:r>
              <a:rPr lang="en-US" dirty="0">
                <a:solidFill>
                  <a:srgbClr val="FF0000"/>
                </a:solidFill>
              </a:rPr>
              <a:t>is not there </a:t>
            </a:r>
            <a:r>
              <a:rPr lang="en-US" dirty="0"/>
              <a:t>in the document)</a:t>
            </a:r>
          </a:p>
          <a:p>
            <a:r>
              <a:rPr lang="en-US" dirty="0"/>
              <a:t>1 (keyword </a:t>
            </a:r>
            <a:r>
              <a:rPr lang="en-US" dirty="0">
                <a:solidFill>
                  <a:srgbClr val="FF0000"/>
                </a:solidFill>
              </a:rPr>
              <a:t>is there </a:t>
            </a:r>
            <a:r>
              <a:rPr lang="en-US" dirty="0"/>
              <a:t>in the document)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D629780-B549-4462-B121-355E93B6DB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289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679"/>
    </mc:Choice>
    <mc:Fallback>
      <p:transition spd="slow" advTm="156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TF (Term Frequency) feature vector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Features (d)= count of a keyword w in a document d</a:t>
            </a:r>
          </a:p>
          <a:p>
            <a:r>
              <a:rPr lang="en-US" dirty="0"/>
              <a:t>Document x Keyword matrix </a:t>
            </a:r>
          </a:p>
          <a:p>
            <a:r>
              <a:rPr lang="en-US" dirty="0"/>
              <a:t>Each cell in this matrix contains either:</a:t>
            </a:r>
          </a:p>
          <a:p>
            <a:r>
              <a:rPr lang="en-US" dirty="0"/>
              <a:t>Count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AE8615-628D-4BE5-91D8-6FD722637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8675" y="4001294"/>
            <a:ext cx="2628712" cy="446881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962F58A-0B38-46DF-8E8E-0BE4F6AA2E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597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584"/>
    </mc:Choice>
    <mc:Fallback>
      <p:transition spd="slow" advTm="57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TF – IDF feature vector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TF: Term Frequency</a:t>
            </a:r>
          </a:p>
          <a:p>
            <a:r>
              <a:rPr lang="en-US" dirty="0"/>
              <a:t>IDF: Inverse document Frequency</a:t>
            </a:r>
          </a:p>
          <a:p>
            <a:r>
              <a:rPr lang="en-US" dirty="0"/>
              <a:t>Let </a:t>
            </a:r>
            <a:r>
              <a:rPr lang="en-US" dirty="0" err="1"/>
              <a:t>Nt</a:t>
            </a:r>
            <a:r>
              <a:rPr lang="en-US" dirty="0"/>
              <a:t> be total number of documents</a:t>
            </a:r>
          </a:p>
          <a:p>
            <a:r>
              <a:rPr lang="en-US" dirty="0"/>
              <a:t>Let </a:t>
            </a:r>
            <a:r>
              <a:rPr lang="en-US" dirty="0" err="1"/>
              <a:t>Nw</a:t>
            </a:r>
            <a:r>
              <a:rPr lang="en-US" dirty="0"/>
              <a:t> be the total number of documents containing the keyword w</a:t>
            </a:r>
          </a:p>
          <a:p>
            <a:r>
              <a:rPr lang="en-US" dirty="0"/>
              <a:t>TF-IDF formula: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E6343E-8647-439B-B233-B4B8103329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4287" y="4608512"/>
            <a:ext cx="3648490" cy="523081"/>
          </a:xfrm>
          <a:prstGeom prst="rect">
            <a:avLst/>
          </a:prstGeom>
          <a:solidFill>
            <a:srgbClr val="FFFF00"/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7246F3-6D45-4C07-AF7C-C9CBDD9AAF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9041" y="5310980"/>
            <a:ext cx="2048532" cy="771525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27F6BF2-3A04-4D7B-A33B-75432ABF85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134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425"/>
    </mc:Choice>
    <mc:Fallback>
      <p:transition spd="slow" advTm="304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popular feature representations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Bag of Characters</a:t>
            </a:r>
          </a:p>
          <a:p>
            <a:r>
              <a:rPr lang="en-US" dirty="0"/>
              <a:t>Bag of Phrases (n-gram models)    [Note: </a:t>
            </a:r>
            <a:r>
              <a:rPr lang="en-US" dirty="0" err="1"/>
              <a:t>BoW</a:t>
            </a:r>
            <a:r>
              <a:rPr lang="en-US" dirty="0"/>
              <a:t> is unigram model]</a:t>
            </a:r>
          </a:p>
          <a:p>
            <a:r>
              <a:rPr lang="en-US" dirty="0"/>
              <a:t>Word2vec</a:t>
            </a:r>
          </a:p>
          <a:p>
            <a:r>
              <a:rPr lang="en-US" dirty="0"/>
              <a:t>BERT</a:t>
            </a:r>
          </a:p>
          <a:p>
            <a:r>
              <a:rPr lang="en-US" dirty="0"/>
              <a:t>GLOVE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DC506A9-22EE-458F-8B78-9948E3D0C1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826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372"/>
    </mc:Choice>
    <mc:Fallback>
      <p:transition spd="slow" advTm="255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51251-1C74-40D9-9ED7-443E8AF89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6537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Answer the Programming Assignment of this week related to Lecture 9 in the link provided in MOODLE (by Monday 14</a:t>
            </a:r>
            <a:r>
              <a:rPr lang="en-US" baseline="30000" dirty="0"/>
              <a:t>th</a:t>
            </a:r>
            <a:r>
              <a:rPr lang="en-US" dirty="0"/>
              <a:t> Sept’20  11 pm).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805526-78F5-4FC2-94FF-C1D7CC02A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ECADFEC-5BFE-48AA-872C-D76C2026A4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445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85"/>
    </mc:Choice>
    <mc:Fallback>
      <p:transition spd="slow" advTm="12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2021</TotalTime>
  <Words>353</Words>
  <Application>Microsoft Office PowerPoint</Application>
  <PresentationFormat>Widescreen</PresentationFormat>
  <Paragraphs>75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Forte</vt:lpstr>
      <vt:lpstr>Office Theme</vt:lpstr>
      <vt:lpstr>Lecture 9</vt:lpstr>
      <vt:lpstr>BoW (Bag of Words) feature representation -One-hot encoding, TF, TF-IDF (3 TYPES OF BoW feature vectors)</vt:lpstr>
      <vt:lpstr>One-hot encoding feature vector</vt:lpstr>
      <vt:lpstr>TF (Term Frequency) feature vector</vt:lpstr>
      <vt:lpstr>TF – IDF feature vector</vt:lpstr>
      <vt:lpstr>Other popular feature representations</vt:lpstr>
      <vt:lpstr>Answer the Programming Assignment of this week related to Lecture 9 in the link provided in MOODLE (by Monday 14th Sept’20  11 pm).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</dc:title>
  <dc:creator>dell</dc:creator>
  <cp:lastModifiedBy>dell</cp:lastModifiedBy>
  <cp:revision>250</cp:revision>
  <dcterms:created xsi:type="dcterms:W3CDTF">2020-08-11T15:39:25Z</dcterms:created>
  <dcterms:modified xsi:type="dcterms:W3CDTF">2020-09-09T05:54:55Z</dcterms:modified>
</cp:coreProperties>
</file>

<file path=docProps/thumbnail.jpeg>
</file>